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57" r:id="rId3"/>
    <p:sldId id="259" r:id="rId4"/>
    <p:sldId id="266" r:id="rId5"/>
    <p:sldId id="258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269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22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4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53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95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3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06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6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6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7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6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27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08E0DB-68DF-40B8-B380-4ED81E983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891" y="2350766"/>
            <a:ext cx="4932218" cy="188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9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65748F-F225-4E64-B4EF-EAD87CF64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13" y="73769"/>
            <a:ext cx="11308574" cy="625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08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D1726A-A4FB-4AA5-8A0E-2E258E7C2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66" y="0"/>
            <a:ext cx="11265867" cy="631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76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F8B868-7EA1-42E4-90C9-35B3F33C1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906" y="0"/>
            <a:ext cx="9420837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71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234339-6FB0-4486-B308-E10C3D6C9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62275" cy="63380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6D9AD8-3488-42ED-96AD-33D7451E0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275" y="0"/>
            <a:ext cx="4274738" cy="31199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25DBCE-93E7-4AC6-A401-41FF7399E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275" y="3119948"/>
            <a:ext cx="4274738" cy="32181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A54728-863F-4196-AAA0-A82A1CC76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013" y="1"/>
            <a:ext cx="3554987" cy="63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78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08E0DB-68DF-40B8-B380-4ED81E983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891" y="2368521"/>
            <a:ext cx="4932218" cy="188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14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637E2-B663-4FED-8A1D-64693978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66277"/>
            <a:ext cx="10058400" cy="828510"/>
          </a:xfrm>
        </p:spPr>
        <p:txBody>
          <a:bodyPr>
            <a:normAutofit/>
          </a:bodyPr>
          <a:lstStyle/>
          <a:p>
            <a:pPr algn="ctr"/>
            <a:r>
              <a:rPr lang="ru-RU" sz="4300" dirty="0"/>
              <a:t>О КОМПАНИИ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EDB329-90A3-15A6-5AFD-0E7AE51D9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92025"/>
            <a:ext cx="10058400" cy="402336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dirty="0"/>
              <a:t>Мы предлагаем полный спектр услуг по изготовлению и вводу в эксплуатацию энергетического оборудования низкого и среднего напряжения.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ystem-ui"/>
              </a:rPr>
              <a:t>Наша главная цель - обеспечить максимальное удовлетворение потребностей наших клиентов и предоставить широкий ассортимент продуктов и решений.</a:t>
            </a:r>
            <a:endParaRPr lang="ru-RU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ystem-ui"/>
              </a:rPr>
              <a:t>Качество и надежность - наши основные принципы работы. Мы понимаем, что электроснабжение является важной составляющей вашего бизнеса или домашнего хозяйства, поэтому стремимся предложить только самые надежные и инновационные решения. Наша команда экспертов постоянно отслеживает последние тенденции и технологии в области электроэнергетики, чтобы предложить Вам самые передовые и качественные продукты.</a:t>
            </a:r>
            <a:endParaRPr lang="LID4096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175182-7B4E-40AE-B1AB-B8330F7B3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5157472"/>
            <a:ext cx="1000125" cy="990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489D53-BDEC-45C2-888D-88B0C930D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28" y="5157472"/>
            <a:ext cx="933450" cy="914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E9B011-F48D-4ABA-90AB-15301C1BA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24" y="5157472"/>
            <a:ext cx="942975" cy="914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61266C-35D6-4E30-9D4A-06605C37F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255" y="5186047"/>
            <a:ext cx="1114425" cy="9334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EBC706-62BD-DCBF-1B7F-A50051697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7654"/>
            <a:ext cx="917074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78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F6BC17D-7BF7-4B95-B660-89DBEED8E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244971"/>
            <a:ext cx="10058400" cy="6660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КВАЛИФИКАЦИЯ – ГАРАНТИЯ КАЧЕСТВА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F05CABE-3E64-4702-91E0-B43E8C52C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50114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Мы являемся сертифицированными партнерами: </a:t>
            </a:r>
            <a:r>
              <a:rPr lang="en-US" dirty="0" err="1"/>
              <a:t>Schrack</a:t>
            </a:r>
            <a:r>
              <a:rPr lang="en-US" dirty="0"/>
              <a:t> Technik</a:t>
            </a:r>
            <a:r>
              <a:rPr lang="ru-RU" dirty="0"/>
              <a:t>, </a:t>
            </a:r>
            <a:r>
              <a:rPr lang="en-US" dirty="0"/>
              <a:t>CHINT</a:t>
            </a:r>
            <a:r>
              <a:rPr lang="ru-RU" dirty="0"/>
              <a:t>, </a:t>
            </a:r>
            <a:r>
              <a:rPr lang="en-US" dirty="0"/>
              <a:t>EMAS</a:t>
            </a:r>
            <a:r>
              <a:rPr lang="ru-RU" dirty="0"/>
              <a:t>, </a:t>
            </a:r>
            <a:r>
              <a:rPr lang="en-US" dirty="0"/>
              <a:t>ONKA</a:t>
            </a:r>
            <a:r>
              <a:rPr lang="ru-RU" dirty="0"/>
              <a:t>, </a:t>
            </a:r>
            <a:r>
              <a:rPr lang="en-US" dirty="0" err="1"/>
              <a:t>Plastim</a:t>
            </a:r>
            <a:r>
              <a:rPr lang="ru-RU" dirty="0"/>
              <a:t>, </a:t>
            </a:r>
            <a:r>
              <a:rPr lang="en-US" dirty="0"/>
              <a:t>Oskar</a:t>
            </a:r>
            <a:r>
              <a:rPr lang="ru-RU" dirty="0"/>
              <a:t> и др. Производство соответствует требованиям, предъявляемым к партнерам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Сотрудники</a:t>
            </a:r>
            <a:r>
              <a:rPr lang="en-US" dirty="0"/>
              <a:t> </a:t>
            </a:r>
            <a:r>
              <a:rPr lang="ru-RU" dirty="0"/>
              <a:t>группы компаний проходят периодическое обучение для повышения квалификации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Производимое оборудование соответствует требованиям нормативных документов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8C5B72-07A3-47F3-9BF4-DB869DDA3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8" y="88559"/>
            <a:ext cx="917074" cy="9334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AA8239-7F14-F06F-383B-6FF90117A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102" y="3365853"/>
            <a:ext cx="1738503" cy="20517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8DB811-FBAB-4337-E4A6-B27CACF5F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108" y="3723095"/>
            <a:ext cx="1356151" cy="9439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5142A1-1A2B-1A01-091A-F3913965C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3491" y="3380007"/>
            <a:ext cx="1738503" cy="20214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37F1E2-55EA-8B74-A538-3D7558236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505" y="3731865"/>
            <a:ext cx="1329835" cy="94395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CF24DAA-D7A2-83C0-922B-4B1ADD011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21" y="3372090"/>
            <a:ext cx="1436036" cy="189743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3031E56-F60C-1697-05FF-167EC1748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732" y="3655441"/>
            <a:ext cx="1436036" cy="10116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F76057-5175-E3E0-7D1F-4FB223DA42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9879" y="3365853"/>
            <a:ext cx="1474106" cy="206215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11E899-327B-052E-A409-69924565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769" y="5665346"/>
            <a:ext cx="1196668" cy="27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лавная страница - Onka">
            <a:extLst>
              <a:ext uri="{FF2B5EF4-FFF2-40B4-BE49-F238E27FC236}">
                <a16:creationId xmlns:a16="http://schemas.microsoft.com/office/drawing/2014/main" id="{0DED8A50-995C-7F48-25B6-79731B099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92" y="5705091"/>
            <a:ext cx="719849" cy="20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7D8140-2AF4-142B-CCB3-5D76536575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0410" y="5522626"/>
            <a:ext cx="830492" cy="530592"/>
          </a:xfrm>
          <a:prstGeom prst="rect">
            <a:avLst/>
          </a:prstGeom>
        </p:spPr>
      </p:pic>
      <p:pic>
        <p:nvPicPr>
          <p:cNvPr id="1030" name="Picture 6" descr="СНАБЛИФТ :: Emas Каталог производителей лифтовых комплектующих ...">
            <a:extLst>
              <a:ext uri="{FF2B5EF4-FFF2-40B4-BE49-F238E27FC236}">
                <a16:creationId xmlns:a16="http://schemas.microsoft.com/office/drawing/2014/main" id="{6EC25A1B-A1FC-A215-CD7C-5B699E377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8" y="5613029"/>
            <a:ext cx="1223282" cy="44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NT logo, Vector Logo of CHINT brand free download (eps, ai, png ...">
            <a:extLst>
              <a:ext uri="{FF2B5EF4-FFF2-40B4-BE49-F238E27FC236}">
                <a16:creationId xmlns:a16="http://schemas.microsoft.com/office/drawing/2014/main" id="{3778B79F-8CA3-DFBD-7540-8BB0DC1E4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26" y="5283046"/>
            <a:ext cx="1106010" cy="103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Бренд Plastim - Термошкаф &amp; Термобокс">
            <a:extLst>
              <a:ext uri="{FF2B5EF4-FFF2-40B4-BE49-F238E27FC236}">
                <a16:creationId xmlns:a16="http://schemas.microsoft.com/office/drawing/2014/main" id="{E26434C3-CF9E-5361-5E8A-29F18539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61" y="5384530"/>
            <a:ext cx="1483957" cy="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C4B832-0E3F-5354-AC62-B66ADE3A3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56225" y="5401469"/>
            <a:ext cx="700662" cy="722111"/>
          </a:xfrm>
          <a:prstGeom prst="rect">
            <a:avLst/>
          </a:prstGeom>
        </p:spPr>
      </p:pic>
      <p:pic>
        <p:nvPicPr>
          <p:cNvPr id="1036" name="Picture 12" descr="Бренд ДКС - Термошкаф &amp; Термобокс">
            <a:extLst>
              <a:ext uri="{FF2B5EF4-FFF2-40B4-BE49-F238E27FC236}">
                <a16:creationId xmlns:a16="http://schemas.microsoft.com/office/drawing/2014/main" id="{24190B6D-B624-E8DE-EB6C-8763440E3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393" y="5478044"/>
            <a:ext cx="1237690" cy="70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EK">
            <a:extLst>
              <a:ext uri="{FF2B5EF4-FFF2-40B4-BE49-F238E27FC236}">
                <a16:creationId xmlns:a16="http://schemas.microsoft.com/office/drawing/2014/main" id="{184BCBB7-C85E-66BE-32CA-B65725CAD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891" y="5608117"/>
            <a:ext cx="778711" cy="38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746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еларуськалий – партнер сборных 3х3 на II Играх стран СНГ">
            <a:extLst>
              <a:ext uri="{FF2B5EF4-FFF2-40B4-BE49-F238E27FC236}">
                <a16:creationId xmlns:a16="http://schemas.microsoft.com/office/drawing/2014/main" id="{02E780C3-0E83-4FDD-BD9E-C920B48F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7" y="2016511"/>
            <a:ext cx="1318871" cy="133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БМЗ">
            <a:extLst>
              <a:ext uri="{FF2B5EF4-FFF2-40B4-BE49-F238E27FC236}">
                <a16:creationId xmlns:a16="http://schemas.microsoft.com/office/drawing/2014/main" id="{ED351828-2D7D-4C95-9621-D916C7401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99" y="2065175"/>
            <a:ext cx="1379938" cy="10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MLIB – BIM модели, цифровые каталоги, стоимостной инжиниринг">
            <a:extLst>
              <a:ext uri="{FF2B5EF4-FFF2-40B4-BE49-F238E27FC236}">
                <a16:creationId xmlns:a16="http://schemas.microsoft.com/office/drawing/2014/main" id="{B0F99BD3-9478-482B-BA0C-4F1C01A1F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61" y="1934366"/>
            <a:ext cx="1379938" cy="132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959D3A1-60C2-403B-BC4A-9228846EA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423" y="2062704"/>
            <a:ext cx="996361" cy="99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БелАЗ">
            <a:extLst>
              <a:ext uri="{FF2B5EF4-FFF2-40B4-BE49-F238E27FC236}">
                <a16:creationId xmlns:a16="http://schemas.microsoft.com/office/drawing/2014/main" id="{E70D960F-BF5B-422D-B7C1-8E1ECADC8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658" y="1974944"/>
            <a:ext cx="1640599" cy="101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remor — Википедия">
            <a:extLst>
              <a:ext uri="{FF2B5EF4-FFF2-40B4-BE49-F238E27FC236}">
                <a16:creationId xmlns:a16="http://schemas.microsoft.com/office/drawing/2014/main" id="{E002DCF6-0521-4872-AC39-97E56EE44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50" y="4970149"/>
            <a:ext cx="2346488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ООО &quot;Плутон Групп&quot; освещение компанией ООО Лайтера">
            <a:extLst>
              <a:ext uri="{FF2B5EF4-FFF2-40B4-BE49-F238E27FC236}">
                <a16:creationId xmlns:a16="http://schemas.microsoft.com/office/drawing/2014/main" id="{8332046C-F8A9-4DF1-86BF-38109BED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131" y="5147475"/>
            <a:ext cx="2143126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НАФТАН ОАО ― energyexpo.by">
            <a:extLst>
              <a:ext uri="{FF2B5EF4-FFF2-40B4-BE49-F238E27FC236}">
                <a16:creationId xmlns:a16="http://schemas.microsoft.com/office/drawing/2014/main" id="{EF2D8F09-57BF-44A1-AA88-7D7291A21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57" y="3085008"/>
            <a:ext cx="1797052" cy="179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Логотип Савушкин продукт / Продукты, напитки / Alllogos.ru">
            <a:extLst>
              <a:ext uri="{FF2B5EF4-FFF2-40B4-BE49-F238E27FC236}">
                <a16:creationId xmlns:a16="http://schemas.microsoft.com/office/drawing/2014/main" id="{6B547B2B-3F06-4FA2-BDAE-E90EAF71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13" y="3285967"/>
            <a:ext cx="2049208" cy="121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Официальные партнеры XXIX Дня белорусской письменности в Добруше">
            <a:extLst>
              <a:ext uri="{FF2B5EF4-FFF2-40B4-BE49-F238E27FC236}">
                <a16:creationId xmlns:a16="http://schemas.microsoft.com/office/drawing/2014/main" id="{7B1460DD-3069-45E1-9655-44F6E92A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89" y="4792825"/>
            <a:ext cx="1512979" cy="14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Пинскдрев — Википедия">
            <a:extLst>
              <a:ext uri="{FF2B5EF4-FFF2-40B4-BE49-F238E27FC236}">
                <a16:creationId xmlns:a16="http://schemas.microsoft.com/office/drawing/2014/main" id="{FEA20420-0F7D-4A99-BA20-01776D4D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85" y="3428373"/>
            <a:ext cx="1379938" cy="111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Ратон» ОАО - Гомельское отделение Белорусской торгово-промышленой палаты">
            <a:extLst>
              <a:ext uri="{FF2B5EF4-FFF2-40B4-BE49-F238E27FC236}">
                <a16:creationId xmlns:a16="http://schemas.microsoft.com/office/drawing/2014/main" id="{FB95EC6D-971A-4A4A-966C-3154D241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61" y="4804737"/>
            <a:ext cx="2143125" cy="121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ОАО &quot;СтанкоГомель&quot; купить в Москве">
            <a:extLst>
              <a:ext uri="{FF2B5EF4-FFF2-40B4-BE49-F238E27FC236}">
                <a16:creationId xmlns:a16="http://schemas.microsoft.com/office/drawing/2014/main" id="{BAB8D33C-810B-484F-9887-33BF313AE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241" y="3325139"/>
            <a:ext cx="3091475" cy="141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9F8D51F-DB16-4C97-B7C9-2010B8E32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678" y="653361"/>
            <a:ext cx="10058400" cy="6853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 НАМИ РАБОТАЮТ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7993DEA-5606-4621-9336-023AF43F69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2603"/>
            <a:ext cx="917074" cy="9334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7B2437-C416-81AD-7904-5EEBF079C4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94955" y="3615841"/>
            <a:ext cx="2575478" cy="8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07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B7E3B-A3D9-48A4-A08E-6A2A5A615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9867"/>
            <a:ext cx="10058400" cy="726529"/>
          </a:xfrm>
        </p:spPr>
        <p:txBody>
          <a:bodyPr>
            <a:normAutofit/>
          </a:bodyPr>
          <a:lstStyle/>
          <a:p>
            <a:pPr algn="ctr"/>
            <a:r>
              <a:rPr lang="ru-RU" sz="4300" dirty="0"/>
              <a:t>ПРОИЗВОДСТВО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BBCD0F0-D8F7-4B3A-A2E6-177D360D52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3836" y="2246416"/>
            <a:ext cx="10058400" cy="40227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Общая численность группы компаний - 140 человек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Производственная площадка – более 900 м²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Круглосуточное производство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Складская площадь</a:t>
            </a:r>
            <a:r>
              <a:rPr lang="en-US" dirty="0"/>
              <a:t> </a:t>
            </a:r>
            <a:r>
              <a:rPr lang="ru-RU" dirty="0"/>
              <a:t>-</a:t>
            </a:r>
            <a:r>
              <a:rPr lang="en-US" dirty="0"/>
              <a:t> 5</a:t>
            </a:r>
            <a:r>
              <a:rPr lang="ru-RU" dirty="0"/>
              <a:t>00 м²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Полный цикл от заготовки </a:t>
            </a:r>
            <a:br>
              <a:rPr lang="ru-RU" dirty="0"/>
            </a:br>
            <a:r>
              <a:rPr lang="ru-RU" dirty="0"/>
              <a:t>до готового изделия.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4272F2-266B-43B5-8F51-208033FEB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34"/>
            <a:ext cx="917074" cy="9334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20F6A2-2268-494B-9862-804835365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167" y="1895705"/>
            <a:ext cx="5004706" cy="23226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28AE68-181A-4CCE-8B04-BB2B35C25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291" y="3905989"/>
            <a:ext cx="5017348" cy="236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40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B92BFA1-9FEA-404D-9D47-F898A8A8D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18AF2BEB-93DB-4063-BCB0-EE7A334609C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E1C073-3ABA-4846-9638-E6FF1ACEF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Производство ВРУ с АВР на компонентах CHINT (1)">
            <a:hlinkClick r:id="" action="ppaction://media"/>
            <a:extLst>
              <a:ext uri="{FF2B5EF4-FFF2-40B4-BE49-F238E27FC236}">
                <a16:creationId xmlns:a16="http://schemas.microsoft.com/office/drawing/2014/main" id="{E244B174-0712-437E-8194-79ACB5B75E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985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5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6E7FD-7D07-41AC-BF4B-56B5482F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31533"/>
            <a:ext cx="10058400" cy="946204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Реализованные проекты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B2C9CE-3FDC-4EA0-A00E-254252E01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73" y="1852725"/>
            <a:ext cx="6071192" cy="36418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4F14B2-ACBA-4F6E-8891-5DDCB6E4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13" y="1836731"/>
            <a:ext cx="5627914" cy="36578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F439C8-2860-4FB2-AD66-CDD612CBA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185"/>
            <a:ext cx="917074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44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8230D1-5A06-4DE9-A64C-DEBDEC524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43" y="0"/>
            <a:ext cx="10458341" cy="63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90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2043CE-26CA-496C-9E29-3B0E9B43E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288" y="0"/>
            <a:ext cx="10111424" cy="63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9027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Другая 6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E3F3F"/>
      </a:accent1>
      <a:accent2>
        <a:srgbClr val="5125A0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590</TotalTime>
  <Words>176</Words>
  <Application>Microsoft Office PowerPoint</Application>
  <PresentationFormat>Широкоэкранный</PresentationFormat>
  <Paragraphs>16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Calibri</vt:lpstr>
      <vt:lpstr>Calibri Light</vt:lpstr>
      <vt:lpstr>system-ui</vt:lpstr>
      <vt:lpstr>Wingdings</vt:lpstr>
      <vt:lpstr>Ретро</vt:lpstr>
      <vt:lpstr>Презентация PowerPoint</vt:lpstr>
      <vt:lpstr>О КОМПАНИИ</vt:lpstr>
      <vt:lpstr>КВАЛИФИКАЦИЯ – ГАРАНТИЯ КАЧЕСТВА </vt:lpstr>
      <vt:lpstr>С НАМИ РАБОТАЮТ</vt:lpstr>
      <vt:lpstr>ПРОИЗВОДСТВО</vt:lpstr>
      <vt:lpstr>Презентация PowerPoint</vt:lpstr>
      <vt:lpstr>Реализованные проекты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Руслан Нелипович</cp:lastModifiedBy>
  <cp:revision>18</cp:revision>
  <dcterms:created xsi:type="dcterms:W3CDTF">2024-08-29T12:48:44Z</dcterms:created>
  <dcterms:modified xsi:type="dcterms:W3CDTF">2025-01-23T08:45:42Z</dcterms:modified>
</cp:coreProperties>
</file>